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99" r:id="rId2"/>
    <p:sldId id="256" r:id="rId3"/>
    <p:sldId id="413" r:id="rId4"/>
    <p:sldId id="463" r:id="rId5"/>
    <p:sldId id="415" r:id="rId6"/>
    <p:sldId id="430" r:id="rId7"/>
    <p:sldId id="445" r:id="rId8"/>
    <p:sldId id="446" r:id="rId9"/>
    <p:sldId id="429" r:id="rId10"/>
    <p:sldId id="464" r:id="rId11"/>
    <p:sldId id="432" r:id="rId12"/>
    <p:sldId id="433" r:id="rId13"/>
    <p:sldId id="434" r:id="rId14"/>
    <p:sldId id="437" r:id="rId15"/>
    <p:sldId id="436" r:id="rId16"/>
    <p:sldId id="438" r:id="rId17"/>
    <p:sldId id="465" r:id="rId18"/>
    <p:sldId id="466" r:id="rId19"/>
    <p:sldId id="431" r:id="rId20"/>
    <p:sldId id="425" r:id="rId21"/>
    <p:sldId id="442" r:id="rId22"/>
    <p:sldId id="443" r:id="rId23"/>
    <p:sldId id="444" r:id="rId24"/>
    <p:sldId id="447" r:id="rId25"/>
    <p:sldId id="448" r:id="rId26"/>
    <p:sldId id="449" r:id="rId27"/>
    <p:sldId id="450" r:id="rId28"/>
    <p:sldId id="451" r:id="rId29"/>
    <p:sldId id="453" r:id="rId30"/>
    <p:sldId id="456" r:id="rId31"/>
    <p:sldId id="454" r:id="rId32"/>
    <p:sldId id="455" r:id="rId33"/>
    <p:sldId id="452" r:id="rId34"/>
    <p:sldId id="458" r:id="rId35"/>
    <p:sldId id="459" r:id="rId36"/>
    <p:sldId id="457" r:id="rId37"/>
    <p:sldId id="460" r:id="rId38"/>
    <p:sldId id="461" r:id="rId39"/>
    <p:sldId id="439" r:id="rId40"/>
    <p:sldId id="440" r:id="rId41"/>
    <p:sldId id="462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662" autoAdjust="0"/>
  </p:normalViewPr>
  <p:slideViewPr>
    <p:cSldViewPr snapToGrid="0">
      <p:cViewPr varScale="1">
        <p:scale>
          <a:sx n="62" d="100"/>
          <a:sy n="62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CF727-4844-4058-80B1-55D09D60E6DD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61AC1-0056-4F24-BE59-8956684AA8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301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Altimetria: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determinação do levantamento de dados referentes às alturas dos pontos do terreno e a sua representação. 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273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89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09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91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1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60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137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408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749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64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6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48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737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00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424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663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823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614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590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499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681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044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03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594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739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705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908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8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679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8904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660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72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0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072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740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228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30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566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682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415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1AC1-0056-4F24-BE59-8956684AA83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59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0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32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26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630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75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76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50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16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49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3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91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8077B-BCF5-431F-BFAC-F06CB74BF117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3CA93-9557-4D74-AFB8-ED0C0B6E50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75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4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(RESOLUÇÃO DO EXERCÍCIO)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rgbClr val="FF0000"/>
                </a:solidFill>
                <a:latin typeface="Montserrat" pitchFamily="2" charset="0"/>
              </a:rPr>
              <a:t>Levantamento topográfico.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MODIFICAÇÕES NO TERRENO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" y="1508760"/>
            <a:ext cx="12191997" cy="4699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MÉTODOS DE MODIFICAÇÕES NAS CURVAS DE NÍVEL</a:t>
            </a:r>
            <a:endParaRPr lang="pt-BR" b="1" dirty="0" smtClean="0">
              <a:solidFill>
                <a:srgbClr val="FF0000"/>
              </a:solidFill>
              <a:latin typeface="Montserrat" pitchFamily="2" charset="0"/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775460" y="2324096"/>
            <a:ext cx="4922517" cy="26974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b="1" dirty="0" smtClean="0">
                <a:latin typeface="Montserrat" pitchFamily="2" charset="0"/>
              </a:rPr>
              <a:t>TALUDES</a:t>
            </a:r>
            <a:endParaRPr lang="pt-BR" b="1" dirty="0">
              <a:latin typeface="Montserrat" pitchFamily="2" charset="0"/>
            </a:endParaRPr>
          </a:p>
          <a:p>
            <a:pPr>
              <a:lnSpc>
                <a:spcPct val="100000"/>
              </a:lnSpc>
            </a:pPr>
            <a:r>
              <a:rPr lang="pt-BR" dirty="0" smtClean="0">
                <a:latin typeface="Montserrat" pitchFamily="2" charset="0"/>
              </a:rPr>
              <a:t>CORTE DE TERRENO</a:t>
            </a:r>
          </a:p>
          <a:p>
            <a:pPr>
              <a:lnSpc>
                <a:spcPct val="100000"/>
              </a:lnSpc>
            </a:pPr>
            <a:r>
              <a:rPr lang="pt-BR" dirty="0" smtClean="0">
                <a:latin typeface="Montserrat" pitchFamily="2" charset="0"/>
              </a:rPr>
              <a:t>SOLO RETIRADO</a:t>
            </a:r>
            <a:endParaRPr lang="pt-BR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TALUDES</a:t>
            </a:r>
          </a:p>
        </p:txBody>
      </p:sp>
      <p:sp>
        <p:nvSpPr>
          <p:cNvPr id="2" name="Retângulo 1"/>
          <p:cNvSpPr/>
          <p:nvPr/>
        </p:nvSpPr>
        <p:spPr>
          <a:xfrm>
            <a:off x="137160" y="469900"/>
            <a:ext cx="5471160" cy="224676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02122"/>
                </a:solidFill>
                <a:latin typeface="Montserrat" pitchFamily="2" charset="0"/>
              </a:rPr>
              <a:t>Talude</a:t>
            </a:r>
            <a:r>
              <a:rPr lang="pt-BR" sz="2800" dirty="0">
                <a:solidFill>
                  <a:srgbClr val="202122"/>
                </a:solidFill>
                <a:latin typeface="Montserrat" pitchFamily="2" charset="0"/>
              </a:rPr>
              <a:t> é um plano de terreno inclinado que limita um </a:t>
            </a:r>
            <a:r>
              <a:rPr lang="pt-BR" sz="2800" dirty="0" smtClean="0">
                <a:solidFill>
                  <a:srgbClr val="202122"/>
                </a:solidFill>
                <a:latin typeface="Montserrat" pitchFamily="2" charset="0"/>
              </a:rPr>
              <a:t>aterro ou corte </a:t>
            </a:r>
            <a:r>
              <a:rPr lang="pt-BR" sz="2800" dirty="0">
                <a:solidFill>
                  <a:srgbClr val="202122"/>
                </a:solidFill>
                <a:latin typeface="Montserrat" pitchFamily="2" charset="0"/>
              </a:rPr>
              <a:t>e tem como função garantir a estabilidade do aterro.</a:t>
            </a:r>
            <a:endParaRPr lang="pt-BR" sz="2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8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TALUDES</a:t>
            </a:r>
          </a:p>
        </p:txBody>
      </p:sp>
      <p:pic>
        <p:nvPicPr>
          <p:cNvPr id="1026" name="Picture 2" descr="Quais são os tipos de talude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03" y="1619792"/>
            <a:ext cx="5460277" cy="409520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alude – Terraplenagem . N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79" y="1619792"/>
            <a:ext cx="5504312" cy="409520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2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TALUDES</a:t>
            </a:r>
          </a:p>
        </p:txBody>
      </p:sp>
      <p:pic>
        <p:nvPicPr>
          <p:cNvPr id="1028" name="Picture 4" descr="Saiba mais sobre contenção de talud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8"/>
          <a:stretch/>
        </p:blipFill>
        <p:spPr bwMode="auto">
          <a:xfrm>
            <a:off x="6272617" y="1059941"/>
            <a:ext cx="5142729" cy="483936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ro de Arrimo / MuroFlex Vegetado para Contenção - Ecotelhad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8" y="1085658"/>
            <a:ext cx="5434332" cy="3056812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600708" y="4375370"/>
            <a:ext cx="5480052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202122"/>
                </a:solidFill>
                <a:latin typeface="+mj-lt"/>
              </a:rPr>
              <a:t>Há uma convenção de que o </a:t>
            </a:r>
            <a:r>
              <a:rPr lang="pt-BR" sz="2400" b="1" dirty="0" smtClean="0">
                <a:solidFill>
                  <a:srgbClr val="202122"/>
                </a:solidFill>
                <a:latin typeface="+mj-lt"/>
              </a:rPr>
              <a:t>talude</a:t>
            </a:r>
            <a:r>
              <a:rPr lang="pt-BR" sz="2400" dirty="0" smtClean="0">
                <a:solidFill>
                  <a:srgbClr val="202122"/>
                </a:solidFill>
                <a:latin typeface="+mj-lt"/>
              </a:rPr>
              <a:t> suporta uma inclinação de até </a:t>
            </a:r>
            <a:r>
              <a:rPr lang="pt-BR" sz="2400" b="1" dirty="0" smtClean="0">
                <a:solidFill>
                  <a:srgbClr val="202122"/>
                </a:solidFill>
                <a:latin typeface="+mj-lt"/>
              </a:rPr>
              <a:t>70</a:t>
            </a:r>
            <a:r>
              <a:rPr lang="pt-BR" sz="2400" dirty="0" smtClean="0">
                <a:solidFill>
                  <a:srgbClr val="202122"/>
                </a:solidFill>
                <a:latin typeface="+mj-lt"/>
              </a:rPr>
              <a:t>°. </a:t>
            </a:r>
            <a:r>
              <a:rPr lang="pt-BR" sz="2400" b="1" dirty="0" smtClean="0">
                <a:solidFill>
                  <a:srgbClr val="202122"/>
                </a:solidFill>
                <a:latin typeface="+mj-lt"/>
              </a:rPr>
              <a:t>Acima</a:t>
            </a:r>
            <a:r>
              <a:rPr lang="pt-BR" sz="2400" dirty="0" smtClean="0">
                <a:solidFill>
                  <a:srgbClr val="202122"/>
                </a:solidFill>
                <a:latin typeface="+mj-lt"/>
              </a:rPr>
              <a:t> dessa inclinação, é considerado </a:t>
            </a:r>
            <a:r>
              <a:rPr lang="pt-BR" sz="2400" b="1" dirty="0" smtClean="0">
                <a:solidFill>
                  <a:srgbClr val="202122"/>
                </a:solidFill>
                <a:latin typeface="+mj-lt"/>
              </a:rPr>
              <a:t>muro de contenção. </a:t>
            </a:r>
            <a:endParaRPr lang="pt-B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69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TALUDES</a:t>
            </a:r>
          </a:p>
        </p:txBody>
      </p:sp>
      <p:pic>
        <p:nvPicPr>
          <p:cNvPr id="5122" name="Picture 2" descr="Artigos - Paisagista Cria Jardim Tropical no Litoral Paulis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5" y="1310322"/>
            <a:ext cx="6858000" cy="4552951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isagismo: o passo a passo de um jardim repleto de palmeiras, guaimbês e  dracenas | Planos de paisagem, Jardim inclinado, Grama amendoi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15" y="1310322"/>
            <a:ext cx="3760332" cy="4552951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3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TALUDES</a:t>
            </a:r>
          </a:p>
        </p:txBody>
      </p:sp>
      <p:pic>
        <p:nvPicPr>
          <p:cNvPr id="4098" name="Picture 2" descr="Residência Pindaibeiras50 - Residencial | Galeria da Arquitetu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4" y="926026"/>
            <a:ext cx="9262745" cy="5475841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5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ALTERANDO CURVAS DE NÍVEL PARA ADEQUAR AO TERRENO</a:t>
            </a:r>
          </a:p>
        </p:txBody>
      </p:sp>
    </p:spTree>
    <p:extLst>
      <p:ext uri="{BB962C8B-B14F-4D97-AF65-F5344CB8AC3E}">
        <p14:creationId xmlns:p14="http://schemas.microsoft.com/office/powerpoint/2010/main" val="32286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RAMPAS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ABNT NBR 9050</a:t>
            </a:r>
            <a:endParaRPr lang="pt-BR" sz="1400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67640" y="4134172"/>
            <a:ext cx="58657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• Pedestres = inclinação ideal é de 8,33%. </a:t>
            </a:r>
            <a:endParaRPr lang="pt-BR" sz="2800" dirty="0" smtClean="0">
              <a:solidFill>
                <a:schemeClr val="bg1"/>
              </a:solidFill>
            </a:endParaRPr>
          </a:p>
          <a:p>
            <a:r>
              <a:rPr lang="pt-BR" sz="2800" dirty="0" smtClean="0">
                <a:solidFill>
                  <a:schemeClr val="bg1"/>
                </a:solidFill>
              </a:rPr>
              <a:t>• </a:t>
            </a:r>
            <a:r>
              <a:rPr lang="pt-BR" sz="2800" dirty="0">
                <a:solidFill>
                  <a:schemeClr val="bg1"/>
                </a:solidFill>
              </a:rPr>
              <a:t>Cargas e automóveis = a inclinação máxima de 15%</a:t>
            </a:r>
          </a:p>
        </p:txBody>
      </p:sp>
      <p:sp>
        <p:nvSpPr>
          <p:cNvPr id="4" name="Retângulo 3"/>
          <p:cNvSpPr/>
          <p:nvPr/>
        </p:nvSpPr>
        <p:spPr>
          <a:xfrm>
            <a:off x="167640" y="492264"/>
            <a:ext cx="5865759" cy="30469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Montserrat" pitchFamily="2" charset="0"/>
              </a:rPr>
              <a:t>A </a:t>
            </a:r>
            <a:r>
              <a:rPr lang="pt-BR" sz="2400" dirty="0">
                <a:latin typeface="Montserrat" pitchFamily="2" charset="0"/>
              </a:rPr>
              <a:t>rampa é um </a:t>
            </a:r>
            <a:r>
              <a:rPr lang="pt-BR" sz="2400" b="1" dirty="0">
                <a:latin typeface="Montserrat" pitchFamily="2" charset="0"/>
              </a:rPr>
              <a:t>plano inclinado </a:t>
            </a:r>
            <a:r>
              <a:rPr lang="pt-BR" sz="2400" dirty="0">
                <a:latin typeface="Montserrat" pitchFamily="2" charset="0"/>
              </a:rPr>
              <a:t>que se utiliza para a circulação de pessoas, de cargas ou de veículos. Devem existir patamares de descanso e de acordo com o seu uso/destino na obra, a inclinação máxima das rampas deverá ser determinada por normas da ABNT.</a:t>
            </a:r>
          </a:p>
        </p:txBody>
      </p:sp>
      <p:pic>
        <p:nvPicPr>
          <p:cNvPr id="1026" name="Picture 2" descr="HD storseisundet wallpapers | Peakp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415" y="469900"/>
            <a:ext cx="6004807" cy="586993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0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RAMPAS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ABNT NBR 9050</a:t>
            </a:r>
            <a:endParaRPr lang="pt-BR" sz="1400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67640" y="5239435"/>
            <a:ext cx="8168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• Pedestres = inclinação ideal é de 8,33%. </a:t>
            </a:r>
            <a:endParaRPr lang="pt-BR" sz="2800" dirty="0" smtClean="0">
              <a:solidFill>
                <a:schemeClr val="bg1"/>
              </a:solidFill>
            </a:endParaRPr>
          </a:p>
          <a:p>
            <a:r>
              <a:rPr lang="pt-BR" sz="2800" dirty="0" smtClean="0">
                <a:solidFill>
                  <a:schemeClr val="bg1"/>
                </a:solidFill>
              </a:rPr>
              <a:t>• </a:t>
            </a:r>
            <a:r>
              <a:rPr lang="pt-BR" sz="2800" dirty="0">
                <a:solidFill>
                  <a:schemeClr val="bg1"/>
                </a:solidFill>
              </a:rPr>
              <a:t>Cargas e automóveis = a inclinação máxima de 15%</a:t>
            </a:r>
          </a:p>
        </p:txBody>
      </p:sp>
      <p:pic>
        <p:nvPicPr>
          <p:cNvPr id="2050" name="Picture 2" descr="Cálculo de rampas » Revista Abre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5" y="1204594"/>
            <a:ext cx="975360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</a:rPr>
              <a:t>TIPOLOGIAS ARQUITETÔNICAS E DESNÍVEIS</a:t>
            </a:r>
          </a:p>
        </p:txBody>
      </p:sp>
      <p:sp>
        <p:nvSpPr>
          <p:cNvPr id="2" name="Retângulo 1"/>
          <p:cNvSpPr/>
          <p:nvPr/>
        </p:nvSpPr>
        <p:spPr>
          <a:xfrm>
            <a:off x="173825" y="6307574"/>
            <a:ext cx="4032964" cy="40011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t-BR" sz="2000" dirty="0"/>
              <a:t>TEATRO GREGO / CONCHA ACÚSTICA</a:t>
            </a:r>
          </a:p>
        </p:txBody>
      </p:sp>
    </p:spTree>
    <p:extLst>
      <p:ext uri="{BB962C8B-B14F-4D97-AF65-F5344CB8AC3E}">
        <p14:creationId xmlns:p14="http://schemas.microsoft.com/office/powerpoint/2010/main" val="243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30328" y="2274838"/>
            <a:ext cx="11040592" cy="1260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3200" b="1" dirty="0" smtClean="0">
                <a:latin typeface="Montserrat" pitchFamily="2" charset="0"/>
              </a:rPr>
              <a:t>TOPOGRAFIA EM ARQUITETURA E URBANISMO</a:t>
            </a:r>
          </a:p>
          <a:p>
            <a:pPr algn="l">
              <a:lnSpc>
                <a:spcPct val="100000"/>
              </a:lnSpc>
            </a:pPr>
            <a:r>
              <a:rPr lang="pt-BR" sz="3200" dirty="0" smtClean="0">
                <a:solidFill>
                  <a:srgbClr val="FF0000"/>
                </a:solidFill>
                <a:latin typeface="Montserrat" pitchFamily="2" charset="0"/>
              </a:rPr>
              <a:t>O pensamento topográfico no projeto de arquitetura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PROFESSOR MARCOS BRITTO</a:t>
            </a:r>
          </a:p>
        </p:txBody>
      </p:sp>
    </p:spTree>
    <p:extLst>
      <p:ext uri="{BB962C8B-B14F-4D97-AF65-F5344CB8AC3E}">
        <p14:creationId xmlns:p14="http://schemas.microsoft.com/office/powerpoint/2010/main" val="38677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51" y="1390650"/>
            <a:ext cx="7111620" cy="42882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15" y="1390650"/>
            <a:ext cx="4244058" cy="429387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CASA HÉLIO OLGA, MARCOS ACAYABA - SÃO PAULO/SP, 1990</a:t>
            </a:r>
          </a:p>
        </p:txBody>
      </p:sp>
    </p:spTree>
    <p:extLst>
      <p:ext uri="{BB962C8B-B14F-4D97-AF65-F5344CB8AC3E}">
        <p14:creationId xmlns:p14="http://schemas.microsoft.com/office/powerpoint/2010/main" val="42742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" y="1131636"/>
            <a:ext cx="5029199" cy="506461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822" y="1131640"/>
            <a:ext cx="5041005" cy="506461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CASA HÉLIO OLGA, MARCOS ACAYABA - SÃO PAULO/SP, 1990</a:t>
            </a:r>
          </a:p>
        </p:txBody>
      </p:sp>
    </p:spTree>
    <p:extLst>
      <p:ext uri="{BB962C8B-B14F-4D97-AF65-F5344CB8AC3E}">
        <p14:creationId xmlns:p14="http://schemas.microsoft.com/office/powerpoint/2010/main" val="1899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CASA HÉLIO OLGA, MARCOS ACAYABA - SÃO PAULO/SP, 1990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5" y="2666994"/>
            <a:ext cx="3615169" cy="3657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332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5" cy="685799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GALERIA DA ESCOLA DE MÚSICA, JOÃO LUIS CARRILHO DA GRAÇA – LISBOA, PT, 2008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3" y="721042"/>
            <a:ext cx="3709518" cy="244887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745" y="721042"/>
            <a:ext cx="3726739" cy="244887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329" y="721041"/>
            <a:ext cx="3671203" cy="244887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625" y="661987"/>
            <a:ext cx="82867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5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6" y="862007"/>
            <a:ext cx="7696200" cy="513397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CONJUNTO HABITACIONAL PEDREGULHO, AFFONSO EDUARDO REIDY E CARMEN PORTINHO– RIO DE JANEIRO, RJ, 1947</a:t>
            </a:r>
          </a:p>
        </p:txBody>
      </p:sp>
    </p:spTree>
    <p:extLst>
      <p:ext uri="{BB962C8B-B14F-4D97-AF65-F5344CB8AC3E}">
        <p14:creationId xmlns:p14="http://schemas.microsoft.com/office/powerpoint/2010/main" val="23828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5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4" y="701987"/>
            <a:ext cx="9399473" cy="545401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CONJUNTO HABITACIONAL PEDREGULHO, AFFONSO EDUARDO REIDY E CARMEN PORTINHO– RIO DE JANEIRO, RJ, 1947</a:t>
            </a:r>
          </a:p>
        </p:txBody>
      </p:sp>
    </p:spTree>
    <p:extLst>
      <p:ext uri="{BB962C8B-B14F-4D97-AF65-F5344CB8AC3E}">
        <p14:creationId xmlns:p14="http://schemas.microsoft.com/office/powerpoint/2010/main" val="38784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CONJUNTO HABITACIONAL PEDREGULHO, AFFONSO EDUARDO REIDY E CARMEN PORTINHO– RIO DE JANEIRO, RJ, 1947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" y="728663"/>
            <a:ext cx="4745749" cy="314229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1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CASA EM UBATUBA, SPBR ARQUITETOS – UBATUBA, SP, 2009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4" y="945832"/>
            <a:ext cx="3439845" cy="50189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150" y="945832"/>
            <a:ext cx="5011209" cy="50189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63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CASA EM UBATUBA, SPBR ARQUITETOS – UBATUBA, SP, 2009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402080" y="5455920"/>
            <a:ext cx="3886200" cy="51815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latin typeface="Montserrat" pitchFamily="2" charset="0"/>
              </a:rPr>
              <a:t>PAVIMENTO DE CONEXÃO COM A VIA</a:t>
            </a:r>
          </a:p>
        </p:txBody>
      </p:sp>
    </p:spTree>
    <p:extLst>
      <p:ext uri="{BB962C8B-B14F-4D97-AF65-F5344CB8AC3E}">
        <p14:creationId xmlns:p14="http://schemas.microsoft.com/office/powerpoint/2010/main" val="129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CASA EM UBATUBA, SPBR ARQUITETOS – UBATUBA, SP, 2009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402080" y="5455920"/>
            <a:ext cx="3886200" cy="51815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latin typeface="Montserrat" pitchFamily="2" charset="0"/>
              </a:rPr>
              <a:t>PAVIMENTO - 1</a:t>
            </a:r>
          </a:p>
        </p:txBody>
      </p:sp>
    </p:spTree>
    <p:extLst>
      <p:ext uri="{BB962C8B-B14F-4D97-AF65-F5344CB8AC3E}">
        <p14:creationId xmlns:p14="http://schemas.microsoft.com/office/powerpoint/2010/main" val="346372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1" cy="6857995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ÂNGULOS VERTICAIS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8" y="6364441"/>
            <a:ext cx="213179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Ângulos verticais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51300" y="1630073"/>
            <a:ext cx="2256503" cy="4084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Ângulos horizontais</a:t>
            </a:r>
          </a:p>
        </p:txBody>
      </p:sp>
      <p:cxnSp>
        <p:nvCxnSpPr>
          <p:cNvPr id="7" name="Conector reto 6"/>
          <p:cNvCxnSpPr>
            <a:stCxn id="6" idx="3"/>
          </p:cNvCxnSpPr>
          <p:nvPr/>
        </p:nvCxnSpPr>
        <p:spPr>
          <a:xfrm>
            <a:off x="2707803" y="1834297"/>
            <a:ext cx="9143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622203" y="1630073"/>
            <a:ext cx="1268362" cy="408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Deflexões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3337066" y="914688"/>
            <a:ext cx="0" cy="16303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622200" y="728186"/>
            <a:ext cx="1818971" cy="408448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Ângulos diretos</a:t>
            </a:r>
          </a:p>
        </p:txBody>
      </p:sp>
      <p:cxnSp>
        <p:nvCxnSpPr>
          <p:cNvPr id="12" name="Conector reto 11"/>
          <p:cNvCxnSpPr/>
          <p:nvPr/>
        </p:nvCxnSpPr>
        <p:spPr>
          <a:xfrm>
            <a:off x="3327231" y="924520"/>
            <a:ext cx="2851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3327227" y="2545080"/>
            <a:ext cx="2851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3646948" y="2340856"/>
            <a:ext cx="1666404" cy="408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De orientação</a:t>
            </a: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51300" y="4387372"/>
            <a:ext cx="2256503" cy="4084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Ângulos verticais</a:t>
            </a:r>
          </a:p>
        </p:txBody>
      </p:sp>
      <p:cxnSp>
        <p:nvCxnSpPr>
          <p:cNvPr id="16" name="Conector reto 15"/>
          <p:cNvCxnSpPr>
            <a:stCxn id="15" idx="3"/>
          </p:cNvCxnSpPr>
          <p:nvPr/>
        </p:nvCxnSpPr>
        <p:spPr>
          <a:xfrm>
            <a:off x="2707803" y="4591596"/>
            <a:ext cx="9143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3622202" y="4387372"/>
            <a:ext cx="1691149" cy="408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De inclinação</a:t>
            </a:r>
          </a:p>
        </p:txBody>
      </p:sp>
      <p:cxnSp>
        <p:nvCxnSpPr>
          <p:cNvPr id="18" name="Conector reto 17"/>
          <p:cNvCxnSpPr/>
          <p:nvPr/>
        </p:nvCxnSpPr>
        <p:spPr>
          <a:xfrm>
            <a:off x="3337066" y="3671987"/>
            <a:ext cx="0" cy="16303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3622201" y="5122871"/>
            <a:ext cx="995520" cy="408448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err="1" smtClean="0"/>
              <a:t>Nadiral</a:t>
            </a:r>
            <a:endParaRPr lang="pt-BR" sz="2000" dirty="0" smtClean="0"/>
          </a:p>
        </p:txBody>
      </p:sp>
      <p:cxnSp>
        <p:nvCxnSpPr>
          <p:cNvPr id="20" name="Conector reto 19"/>
          <p:cNvCxnSpPr/>
          <p:nvPr/>
        </p:nvCxnSpPr>
        <p:spPr>
          <a:xfrm>
            <a:off x="3327231" y="3681819"/>
            <a:ext cx="2851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3327227" y="5302379"/>
            <a:ext cx="2851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3646948" y="3485485"/>
            <a:ext cx="970772" cy="408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000" dirty="0" smtClean="0"/>
              <a:t>Zenital</a:t>
            </a:r>
          </a:p>
        </p:txBody>
      </p:sp>
    </p:spTree>
    <p:extLst>
      <p:ext uri="{BB962C8B-B14F-4D97-AF65-F5344CB8AC3E}">
        <p14:creationId xmlns:p14="http://schemas.microsoft.com/office/powerpoint/2010/main" val="3203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CASA EM UBATUBA, SPBR ARQUITETOS – UBATUBA, SP, 2009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402080" y="5455920"/>
            <a:ext cx="3886200" cy="51815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latin typeface="Montserrat" pitchFamily="2" charset="0"/>
              </a:rPr>
              <a:t>PAVIMENTO - 2</a:t>
            </a:r>
          </a:p>
        </p:txBody>
      </p:sp>
    </p:spTree>
    <p:extLst>
      <p:ext uri="{BB962C8B-B14F-4D97-AF65-F5344CB8AC3E}">
        <p14:creationId xmlns:p14="http://schemas.microsoft.com/office/powerpoint/2010/main" val="1131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CASA EM UBATUBA, SPBR ARQUITETOS – UBATUBA, SP, 2009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77" y="857308"/>
            <a:ext cx="5150741" cy="51348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39" y="857310"/>
            <a:ext cx="3399473" cy="513486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03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CASA EM UBATUBA, SPBR ARQUITETOS – UBATUBA, SP, 2009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835025"/>
            <a:ext cx="7541571" cy="51396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17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CASA EM UBATUBA, SPBR ARQUITETOS – UBATUBA, SP, 2009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" y="3343269"/>
            <a:ext cx="4504935" cy="299656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5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ZIGONG DONGXINGSI WATERFRONT PARK - MARTHA SCHWARTZ PARTNERS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" y="753427"/>
            <a:ext cx="9424988" cy="533863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08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ZIGONG DONGXINGSI WATERFRONT PARK - MARTHA SCHWARTZ PARTNERS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04" y="844572"/>
            <a:ext cx="10084176" cy="516884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47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ZIGONG DONGXINGSI WATERFRONT PARK - MARTHA SCHWARTZ PARTNERS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" y="772138"/>
            <a:ext cx="3504248" cy="531371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07" y="772138"/>
            <a:ext cx="7596547" cy="531371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059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ZIGONG DONGXINGSI WATERFRONT PARK - MARTHA SCHWARTZ PARTNERS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57" y="591188"/>
            <a:ext cx="6048375" cy="336232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398" y="2717165"/>
            <a:ext cx="5341099" cy="35013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62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84" cy="6857991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REPERTÓRIO: ESTRATÉGIAS DE PROJETO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0" y="6339840"/>
            <a:ext cx="12192000" cy="518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 smtClean="0">
                <a:solidFill>
                  <a:schemeClr val="bg1"/>
                </a:solidFill>
                <a:latin typeface="Montserrat" pitchFamily="2" charset="0"/>
              </a:rPr>
              <a:t>ZIGONG DONGXINGSI WATERFRONT PARK - MARTHA SCHWARTZ PARTNERS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11" y="1207769"/>
            <a:ext cx="4238003" cy="453215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562" y="1207769"/>
            <a:ext cx="6853238" cy="453215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5" cy="685799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EXERCÍCIO COM TALUDES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173988" y="469900"/>
            <a:ext cx="8893812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202122"/>
                </a:solidFill>
                <a:latin typeface="+mj-lt"/>
              </a:rPr>
              <a:t>Fizemos um levantamento topográfico de um terreno retangular, obtendo os seguintes pontos de nível.</a:t>
            </a:r>
            <a:endParaRPr lang="pt-B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29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MODOS DE LEVANTAMENTO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" y="1508760"/>
            <a:ext cx="12191997" cy="4699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rgbClr val="FF0000"/>
                </a:solidFill>
                <a:latin typeface="Montserrat" pitchFamily="2" charset="0"/>
              </a:rPr>
              <a:t>MÉTODOS DE LEVANTAMENTO</a:t>
            </a:r>
            <a:endParaRPr lang="pt-BR" b="1" dirty="0" smtClean="0">
              <a:solidFill>
                <a:srgbClr val="FF0000"/>
              </a:solidFill>
              <a:latin typeface="Montserrat" pitchFamily="2" charset="0"/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634740" y="3017520"/>
            <a:ext cx="4922517" cy="26974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dirty="0">
                <a:latin typeface="Montserrat" pitchFamily="2" charset="0"/>
              </a:rPr>
              <a:t>TEODOLITO</a:t>
            </a:r>
          </a:p>
          <a:p>
            <a:pPr>
              <a:lnSpc>
                <a:spcPct val="100000"/>
              </a:lnSpc>
            </a:pPr>
            <a:r>
              <a:rPr lang="pt-BR" dirty="0" smtClean="0">
                <a:latin typeface="Montserrat" pitchFamily="2" charset="0"/>
              </a:rPr>
              <a:t>AEROFOTOGRAMETRIA</a:t>
            </a:r>
          </a:p>
          <a:p>
            <a:pPr>
              <a:lnSpc>
                <a:spcPct val="100000"/>
              </a:lnSpc>
            </a:pPr>
            <a:r>
              <a:rPr lang="pt-BR" dirty="0" smtClean="0">
                <a:latin typeface="Montserrat" pitchFamily="2" charset="0"/>
              </a:rPr>
              <a:t>MANGUEIRA DE NÍVEL</a:t>
            </a:r>
            <a:endParaRPr lang="pt-BR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2191985" cy="6857991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EXERCÍCIO COM TALUDES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173988" y="469900"/>
            <a:ext cx="9806968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202122"/>
                </a:solidFill>
                <a:latin typeface="+mj-lt"/>
              </a:rPr>
              <a:t>Como somos muito sagazes, já realizamos a interpolação dos pontos e criamos as curvas de nível que coincidem com estes pontos. O exercício consiste em...</a:t>
            </a:r>
            <a:endParaRPr lang="pt-BR" sz="2400" b="1" dirty="0">
              <a:latin typeface="+mj-lt"/>
            </a:endParaRPr>
          </a:p>
        </p:txBody>
      </p:sp>
      <p:sp>
        <p:nvSpPr>
          <p:cNvPr id="8" name="Retângulo 7"/>
          <p:cNvSpPr/>
          <p:nvPr/>
        </p:nvSpPr>
        <p:spPr>
          <a:xfrm rot="16200000">
            <a:off x="9790428" y="606298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19</a:t>
            </a:r>
            <a:endParaRPr lang="pt-BR" sz="2400" b="1" dirty="0">
              <a:latin typeface="+mj-lt"/>
            </a:endParaRPr>
          </a:p>
        </p:txBody>
      </p:sp>
      <p:sp>
        <p:nvSpPr>
          <p:cNvPr id="9" name="Retângulo 8"/>
          <p:cNvSpPr/>
          <p:nvPr/>
        </p:nvSpPr>
        <p:spPr>
          <a:xfrm rot="16200000">
            <a:off x="9359830" y="606298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18</a:t>
            </a:r>
            <a:endParaRPr lang="pt-BR" sz="2400" b="1" dirty="0">
              <a:latin typeface="+mj-lt"/>
            </a:endParaRPr>
          </a:p>
        </p:txBody>
      </p:sp>
      <p:sp>
        <p:nvSpPr>
          <p:cNvPr id="10" name="Retângulo 9"/>
          <p:cNvSpPr/>
          <p:nvPr/>
        </p:nvSpPr>
        <p:spPr>
          <a:xfrm rot="16200000">
            <a:off x="8820623" y="607444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17</a:t>
            </a:r>
            <a:endParaRPr lang="pt-BR" sz="2400" b="1" dirty="0">
              <a:latin typeface="+mj-lt"/>
            </a:endParaRPr>
          </a:p>
        </p:txBody>
      </p:sp>
      <p:sp>
        <p:nvSpPr>
          <p:cNvPr id="11" name="Retângulo 10"/>
          <p:cNvSpPr/>
          <p:nvPr/>
        </p:nvSpPr>
        <p:spPr>
          <a:xfrm rot="16200000">
            <a:off x="8050873" y="607444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16</a:t>
            </a:r>
            <a:endParaRPr lang="pt-BR" sz="2400" b="1" dirty="0">
              <a:latin typeface="+mj-lt"/>
            </a:endParaRPr>
          </a:p>
        </p:txBody>
      </p:sp>
      <p:sp>
        <p:nvSpPr>
          <p:cNvPr id="12" name="Retângulo 11"/>
          <p:cNvSpPr/>
          <p:nvPr/>
        </p:nvSpPr>
        <p:spPr>
          <a:xfrm rot="16200000">
            <a:off x="7486029" y="6085902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15</a:t>
            </a:r>
            <a:endParaRPr lang="pt-BR" sz="2400" b="1" dirty="0">
              <a:latin typeface="+mj-lt"/>
            </a:endParaRPr>
          </a:p>
        </p:txBody>
      </p:sp>
      <p:sp>
        <p:nvSpPr>
          <p:cNvPr id="13" name="Retângulo 12"/>
          <p:cNvSpPr/>
          <p:nvPr/>
        </p:nvSpPr>
        <p:spPr>
          <a:xfrm rot="16200000">
            <a:off x="6803498" y="609346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14</a:t>
            </a:r>
            <a:endParaRPr lang="pt-BR" sz="2400" b="1" dirty="0">
              <a:latin typeface="+mj-lt"/>
            </a:endParaRPr>
          </a:p>
        </p:txBody>
      </p:sp>
      <p:sp>
        <p:nvSpPr>
          <p:cNvPr id="14" name="Retângulo 13"/>
          <p:cNvSpPr/>
          <p:nvPr/>
        </p:nvSpPr>
        <p:spPr>
          <a:xfrm rot="16200000">
            <a:off x="5948965" y="6097363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13</a:t>
            </a:r>
            <a:endParaRPr lang="pt-BR" sz="2400" b="1" dirty="0">
              <a:latin typeface="+mj-lt"/>
            </a:endParaRPr>
          </a:p>
        </p:txBody>
      </p:sp>
      <p:sp>
        <p:nvSpPr>
          <p:cNvPr id="15" name="Retângulo 14"/>
          <p:cNvSpPr/>
          <p:nvPr/>
        </p:nvSpPr>
        <p:spPr>
          <a:xfrm rot="16200000">
            <a:off x="5040118" y="607066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12</a:t>
            </a:r>
            <a:endParaRPr lang="pt-BR" sz="2400" b="1" dirty="0">
              <a:latin typeface="+mj-lt"/>
            </a:endParaRPr>
          </a:p>
        </p:txBody>
      </p:sp>
      <p:sp>
        <p:nvSpPr>
          <p:cNvPr id="16" name="Retângulo 15"/>
          <p:cNvSpPr/>
          <p:nvPr/>
        </p:nvSpPr>
        <p:spPr>
          <a:xfrm rot="16200000">
            <a:off x="4498798" y="6043959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11</a:t>
            </a:r>
            <a:endParaRPr lang="pt-BR" sz="2400" b="1" dirty="0">
              <a:latin typeface="+mj-lt"/>
            </a:endParaRPr>
          </a:p>
        </p:txBody>
      </p:sp>
      <p:sp>
        <p:nvSpPr>
          <p:cNvPr id="17" name="Retângulo 16"/>
          <p:cNvSpPr/>
          <p:nvPr/>
        </p:nvSpPr>
        <p:spPr>
          <a:xfrm rot="16200000">
            <a:off x="2480987" y="611638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12</a:t>
            </a:r>
            <a:endParaRPr lang="pt-BR" sz="2400" b="1" dirty="0">
              <a:latin typeface="+mj-lt"/>
            </a:endParaRPr>
          </a:p>
        </p:txBody>
      </p:sp>
      <p:sp>
        <p:nvSpPr>
          <p:cNvPr id="18" name="Retângulo 17"/>
          <p:cNvSpPr/>
          <p:nvPr/>
        </p:nvSpPr>
        <p:spPr>
          <a:xfrm rot="16200000">
            <a:off x="3704374" y="6116380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11</a:t>
            </a:r>
            <a:endParaRPr lang="pt-BR" sz="2400" b="1" dirty="0">
              <a:latin typeface="+mj-lt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948826" y="515333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13</a:t>
            </a:r>
            <a:endParaRPr lang="pt-BR" sz="2400" b="1" dirty="0">
              <a:latin typeface="+mj-lt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948826" y="4618889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14</a:t>
            </a:r>
            <a:endParaRPr lang="pt-BR" sz="2400" b="1" dirty="0">
              <a:latin typeface="+mj-lt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948826" y="4084447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15</a:t>
            </a:r>
            <a:endParaRPr lang="pt-BR" sz="2400" b="1" dirty="0">
              <a:latin typeface="+mj-lt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948826" y="3550005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16</a:t>
            </a:r>
            <a:endParaRPr lang="pt-BR" sz="2400" b="1" dirty="0">
              <a:latin typeface="+mj-lt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948826" y="3015563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17</a:t>
            </a:r>
            <a:endParaRPr lang="pt-BR" sz="2400" b="1" dirty="0">
              <a:latin typeface="+mj-lt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948826" y="2481121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18</a:t>
            </a:r>
            <a:endParaRPr lang="pt-BR" sz="2400" b="1" dirty="0">
              <a:latin typeface="+mj-lt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948826" y="2104003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19</a:t>
            </a:r>
            <a:endParaRPr lang="pt-BR" sz="2400" b="1" dirty="0">
              <a:latin typeface="+mj-lt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2681043" y="1366132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20</a:t>
            </a:r>
            <a:endParaRPr lang="pt-BR" sz="2400" b="1" dirty="0">
              <a:latin typeface="+mj-lt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3805945" y="1359493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20</a:t>
            </a:r>
            <a:endParaRPr lang="pt-BR" sz="2400" b="1" dirty="0">
              <a:latin typeface="+mj-lt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9316743" y="1352854"/>
            <a:ext cx="664212" cy="40011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202122"/>
                </a:solidFill>
                <a:latin typeface="+mj-lt"/>
              </a:rPr>
              <a:t>20</a:t>
            </a:r>
            <a:endParaRPr lang="pt-B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058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1" cy="6857994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MATERIAIS PARA A PRÓXIMA AULA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8488" y="6364441"/>
            <a:ext cx="12083512" cy="4935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 err="1" smtClean="0">
                <a:solidFill>
                  <a:schemeClr val="bg1"/>
                </a:solidFill>
                <a:latin typeface="Montserrat" pitchFamily="2" charset="0"/>
              </a:rPr>
              <a:t>Materais</a:t>
            </a:r>
            <a:r>
              <a:rPr lang="pt-BR" sz="1600" b="1" dirty="0" smtClean="0">
                <a:solidFill>
                  <a:schemeClr val="bg1"/>
                </a:solidFill>
                <a:latin typeface="Montserrat" pitchFamily="2" charset="0"/>
              </a:rPr>
              <a:t> para maquete</a:t>
            </a:r>
            <a:endParaRPr lang="pt-BR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96203" y="587561"/>
            <a:ext cx="11199592" cy="557075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800" b="1" dirty="0" smtClean="0">
                <a:latin typeface="Montserrat" pitchFamily="2" charset="0"/>
              </a:rPr>
              <a:t>Para próxima aula:</a:t>
            </a:r>
          </a:p>
          <a:p>
            <a:endParaRPr lang="pt-BR" sz="2800" b="1" dirty="0">
              <a:latin typeface="Montserrat" pitchFamily="2" charset="0"/>
            </a:endParaRPr>
          </a:p>
          <a:p>
            <a:endParaRPr lang="pt-BR" sz="2800" b="1" dirty="0" smtClean="0">
              <a:latin typeface="Montserrat" pitchFamily="2" charset="0"/>
            </a:endParaRPr>
          </a:p>
          <a:p>
            <a:r>
              <a:rPr lang="pt-BR" sz="2800" dirty="0" smtClean="0">
                <a:latin typeface="Montserrat" pitchFamily="2" charset="0"/>
              </a:rPr>
              <a:t>Trazer papelão </a:t>
            </a:r>
            <a:r>
              <a:rPr lang="pt-BR" sz="2800" dirty="0" smtClean="0">
                <a:latin typeface="Montserrat" pitchFamily="2" charset="0"/>
              </a:rPr>
              <a:t>ou </a:t>
            </a:r>
            <a:r>
              <a:rPr lang="pt-BR" sz="2800" dirty="0" smtClean="0">
                <a:latin typeface="Montserrat" pitchFamily="2" charset="0"/>
              </a:rPr>
              <a:t>outro material </a:t>
            </a:r>
            <a:r>
              <a:rPr lang="pt-BR" sz="2800" dirty="0" smtClean="0">
                <a:latin typeface="Montserrat" pitchFamily="2" charset="0"/>
              </a:rPr>
              <a:t>de espessura compat</a:t>
            </a:r>
            <a:r>
              <a:rPr lang="pt-BR" sz="2800" dirty="0" smtClean="0">
                <a:latin typeface="Montserrat" pitchFamily="2" charset="0"/>
              </a:rPr>
              <a:t>ível com uma curva de nível na escala 1/500</a:t>
            </a:r>
            <a:r>
              <a:rPr lang="pt-BR" sz="2800" dirty="0" smtClean="0">
                <a:latin typeface="Montserrat" pitchFamily="2" charset="0"/>
              </a:rPr>
              <a:t>;</a:t>
            </a:r>
            <a:endParaRPr lang="pt-BR" sz="2800" dirty="0" smtClean="0">
              <a:latin typeface="Montserrat" pitchFamily="2" charset="0"/>
            </a:endParaRPr>
          </a:p>
          <a:p>
            <a:r>
              <a:rPr lang="pt-BR" sz="2800" dirty="0" smtClean="0">
                <a:latin typeface="Montserrat" pitchFamily="2" charset="0"/>
              </a:rPr>
              <a:t>cola para papel (branca ou de isopor);</a:t>
            </a:r>
          </a:p>
          <a:p>
            <a:r>
              <a:rPr lang="pt-BR" sz="2800" dirty="0" smtClean="0">
                <a:latin typeface="Montserrat" pitchFamily="2" charset="0"/>
              </a:rPr>
              <a:t>Estilete;</a:t>
            </a:r>
          </a:p>
          <a:p>
            <a:r>
              <a:rPr lang="pt-BR" sz="2800" dirty="0" smtClean="0">
                <a:latin typeface="Montserrat" pitchFamily="2" charset="0"/>
              </a:rPr>
              <a:t>Régua para corte</a:t>
            </a:r>
            <a:r>
              <a:rPr lang="pt-BR" sz="2800" dirty="0" smtClean="0">
                <a:latin typeface="Montserrat" pitchFamily="2" charset="0"/>
              </a:rPr>
              <a:t>;</a:t>
            </a:r>
          </a:p>
          <a:p>
            <a:r>
              <a:rPr lang="pt-BR" sz="2800" dirty="0" smtClean="0">
                <a:latin typeface="Montserrat" pitchFamily="2" charset="0"/>
              </a:rPr>
              <a:t>Tesoura;</a:t>
            </a:r>
            <a:endParaRPr lang="pt-BR" sz="2800" dirty="0" smtClean="0">
              <a:latin typeface="Montserrat" pitchFamily="2" charset="0"/>
            </a:endParaRPr>
          </a:p>
          <a:p>
            <a:r>
              <a:rPr lang="pt-BR" sz="2800" dirty="0" smtClean="0">
                <a:latin typeface="Montserrat" pitchFamily="2" charset="0"/>
              </a:rPr>
              <a:t>Lapiseira;</a:t>
            </a:r>
            <a:endParaRPr lang="pt-BR" sz="2800" dirty="0">
              <a:latin typeface="Montserrat" pitchFamily="2" charset="0"/>
            </a:endParaRPr>
          </a:p>
          <a:p>
            <a:r>
              <a:rPr lang="pt-BR" sz="2800" dirty="0" err="1" smtClean="0">
                <a:latin typeface="Montserrat" pitchFamily="2" charset="0"/>
              </a:rPr>
              <a:t>Escalímetro</a:t>
            </a:r>
            <a:r>
              <a:rPr lang="pt-BR" sz="2800" dirty="0" smtClean="0">
                <a:latin typeface="Montserrat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endParaRPr lang="pt-BR" sz="3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4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Desníveis medidos com </a:t>
            </a:r>
            <a:r>
              <a:rPr lang="pt-BR" b="1" dirty="0" err="1" smtClean="0">
                <a:solidFill>
                  <a:schemeClr val="bg1"/>
                </a:solidFill>
                <a:latin typeface="Montserrat" pitchFamily="2" charset="0"/>
              </a:rPr>
              <a:t>teodolito+trigonometria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7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Desníveis medidos com </a:t>
            </a:r>
            <a:r>
              <a:rPr lang="pt-BR" b="1" dirty="0" err="1" smtClean="0">
                <a:solidFill>
                  <a:schemeClr val="bg1"/>
                </a:solidFill>
                <a:latin typeface="Montserrat" pitchFamily="2" charset="0"/>
              </a:rPr>
              <a:t>teodolito+trigonometria</a:t>
            </a:r>
            <a:endParaRPr lang="pt-BR" b="1" dirty="0" smtClean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AEROFOTOGRAMETRIA: LEVANTAMENTO COM DRONE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" y="2060257"/>
            <a:ext cx="5869738" cy="395954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872" y="2060256"/>
            <a:ext cx="5491627" cy="395954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173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498" y="861400"/>
            <a:ext cx="4989741" cy="242409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4" y="861400"/>
            <a:ext cx="6252216" cy="56422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AEROFOTOGRAMETRIA: LEVANTAMENTO COM DRONE</a:t>
            </a:r>
          </a:p>
        </p:txBody>
      </p:sp>
    </p:spTree>
    <p:extLst>
      <p:ext uri="{BB962C8B-B14F-4D97-AF65-F5344CB8AC3E}">
        <p14:creationId xmlns:p14="http://schemas.microsoft.com/office/powerpoint/2010/main" val="244200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89" cy="6857994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" y="0"/>
            <a:ext cx="12191997" cy="469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bg1"/>
                </a:solidFill>
                <a:latin typeface="Montserrat" pitchFamily="2" charset="0"/>
              </a:rPr>
              <a:t>Desníveis medidos com mangueira de nível</a:t>
            </a:r>
          </a:p>
        </p:txBody>
      </p:sp>
    </p:spTree>
    <p:extLst>
      <p:ext uri="{BB962C8B-B14F-4D97-AF65-F5344CB8AC3E}">
        <p14:creationId xmlns:p14="http://schemas.microsoft.com/office/powerpoint/2010/main" val="36983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18086</TotalTime>
  <Words>751</Words>
  <Application>Microsoft Office PowerPoint</Application>
  <PresentationFormat>Widescreen</PresentationFormat>
  <Paragraphs>169</Paragraphs>
  <Slides>41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Britto</dc:creator>
  <cp:lastModifiedBy>Marcos Britto</cp:lastModifiedBy>
  <cp:revision>337</cp:revision>
  <cp:lastPrinted>2023-03-07T20:52:12Z</cp:lastPrinted>
  <dcterms:created xsi:type="dcterms:W3CDTF">2022-12-27T23:36:38Z</dcterms:created>
  <dcterms:modified xsi:type="dcterms:W3CDTF">2024-04-01T19:45:39Z</dcterms:modified>
</cp:coreProperties>
</file>